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7"/>
  </p:notesMasterIdLst>
  <p:handoutMasterIdLst>
    <p:handoutMasterId r:id="rId18"/>
  </p:handoutMasterIdLst>
  <p:sldIdLst>
    <p:sldId id="270" r:id="rId6"/>
    <p:sldId id="279" r:id="rId7"/>
    <p:sldId id="306" r:id="rId8"/>
    <p:sldId id="314" r:id="rId9"/>
    <p:sldId id="312" r:id="rId10"/>
    <p:sldId id="308" r:id="rId11"/>
    <p:sldId id="315" r:id="rId12"/>
    <p:sldId id="309" r:id="rId13"/>
    <p:sldId id="310" r:id="rId14"/>
    <p:sldId id="305" r:id="rId15"/>
    <p:sldId id="304" r:id="rId16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16C34A-D841-430C-8029-298BDF23AE73}">
          <p14:sldIdLst>
            <p14:sldId id="270"/>
            <p14:sldId id="279"/>
            <p14:sldId id="306"/>
            <p14:sldId id="314"/>
            <p14:sldId id="312"/>
            <p14:sldId id="308"/>
            <p14:sldId id="315"/>
            <p14:sldId id="309"/>
            <p14:sldId id="310"/>
            <p14:sldId id="305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henheier, Lauren M." initials="BLM" lastIdx="1" clrIdx="0">
    <p:extLst>
      <p:ext uri="{19B8F6BF-5375-455C-9EA6-DF929625EA0E}">
        <p15:presenceInfo xmlns:p15="http://schemas.microsoft.com/office/powerpoint/2012/main" userId="S-1-5-21-795392005-3913728759-1119654287-2987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4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r">
              <a:defRPr sz="1200"/>
            </a:lvl1pPr>
          </a:lstStyle>
          <a:p>
            <a:fld id="{8EDF7E48-919D-4850-838C-E8724CE502D0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4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r">
              <a:defRPr sz="1200"/>
            </a:lvl1pPr>
          </a:lstStyle>
          <a:p>
            <a:fld id="{7E6C7B08-8BDE-4451-9D11-C77B2DA76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r">
              <a:defRPr sz="1200"/>
            </a:lvl1pPr>
          </a:lstStyle>
          <a:p>
            <a:fld id="{3D769475-0ED0-4595-830F-EE608116557B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16575" cy="3160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66" tIns="46984" rIns="93966" bIns="469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2"/>
          </a:xfrm>
          <a:prstGeom prst="rect">
            <a:avLst/>
          </a:prstGeom>
        </p:spPr>
        <p:txBody>
          <a:bodyPr vert="horz" lIns="93966" tIns="46984" rIns="93966" bIns="4698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r">
              <a:defRPr sz="1200"/>
            </a:lvl1pPr>
          </a:lstStyle>
          <a:p>
            <a:fld id="{77B56494-DB45-4760-9127-263D98F0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19FA-D895-4DBF-BC38-235744BDF3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2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692" y="175655"/>
            <a:ext cx="10515600" cy="72226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9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2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1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9655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62108" y="6150057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9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0" y="1747157"/>
            <a:ext cx="12191999" cy="45111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/>
              <a:t>Madison Padilla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/>
              <a:t>Embry-Riddle Aeronautical University 		Aerospace Engineering, Senior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AZ/NASA Space Grant Symposium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April 13-14, 2018</a:t>
            </a:r>
            <a:endParaRPr lang="en-US" sz="11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02879" y="1089455"/>
            <a:ext cx="7986240" cy="131540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ea typeface="Tahoma"/>
                <a:cs typeface="Tahoma"/>
              </a:rPr>
              <a:t>EagleSat-1: Flight Operations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64" y="3354591"/>
            <a:ext cx="2009070" cy="1757937"/>
          </a:xfrm>
          <a:prstGeom prst="rect">
            <a:avLst/>
          </a:prstGeom>
        </p:spPr>
      </p:pic>
      <p:pic>
        <p:nvPicPr>
          <p:cNvPr id="1026" name="Picture 2" descr="Image result for nasa logo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571" y="3429000"/>
            <a:ext cx="2124396" cy="175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pace grant logo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42" y="3370732"/>
            <a:ext cx="1362290" cy="17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1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0B751041-F90A-41D3-91E4-8A4DF317A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163" y="4154671"/>
            <a:ext cx="1326415" cy="14560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FD189B-E31F-4E30-99CB-1B0510C1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Acknowledgements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BF5CA-88E0-4CE4-8A73-22EC3CA61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Picture 11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A6BD125-280B-46A4-8F69-C5C915BF0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783" y="4203411"/>
            <a:ext cx="1273066" cy="1273066"/>
          </a:xfrm>
          <a:prstGeom prst="rect">
            <a:avLst/>
          </a:prstGeom>
        </p:spPr>
      </p:pic>
      <p:pic>
        <p:nvPicPr>
          <p:cNvPr id="13" name="Picture 13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7843BFE8-431F-4EE0-BC6D-2683591B2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724" y="4332874"/>
            <a:ext cx="1934906" cy="787075"/>
          </a:xfrm>
          <a:prstGeom prst="rect">
            <a:avLst/>
          </a:prstGeom>
        </p:spPr>
      </p:pic>
      <p:pic>
        <p:nvPicPr>
          <p:cNvPr id="15" name="Picture 15" descr="A close up of a logo&#10;&#10;Description generated with high confidence">
            <a:extLst>
              <a:ext uri="{FF2B5EF4-FFF2-40B4-BE49-F238E27FC236}">
                <a16:creationId xmlns:a16="http://schemas.microsoft.com/office/drawing/2014/main" id="{9CE94649-76C6-4435-92DD-EBA53C189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502" y="4028572"/>
            <a:ext cx="1237638" cy="1929394"/>
          </a:xfrm>
          <a:prstGeom prst="rect">
            <a:avLst/>
          </a:prstGeom>
        </p:spPr>
      </p:pic>
      <p:pic>
        <p:nvPicPr>
          <p:cNvPr id="1026" name="Picture 2" descr="Image result for embry riddle crest">
            <a:extLst>
              <a:ext uri="{FF2B5EF4-FFF2-40B4-BE49-F238E27FC236}">
                <a16:creationId xmlns:a16="http://schemas.microsoft.com/office/drawing/2014/main" id="{91E75A73-CCDC-4E61-AADD-21A1F1E2D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63" y="4144787"/>
            <a:ext cx="1493131" cy="149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A035826-B8AD-42FE-A8DD-5BFEB1A53BB8}"/>
              </a:ext>
            </a:extLst>
          </p:cNvPr>
          <p:cNvSpPr txBox="1">
            <a:spLocks/>
          </p:cNvSpPr>
          <p:nvPr/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Dr. Gary Yale</a:t>
            </a:r>
          </a:p>
          <a:p>
            <a:r>
              <a:rPr lang="en-US" dirty="0"/>
              <a:t>Dr. Kaela Martin</a:t>
            </a:r>
          </a:p>
          <a:p>
            <a:r>
              <a:rPr lang="en-US" dirty="0"/>
              <a:t>Dr. Julio Benavides</a:t>
            </a:r>
          </a:p>
          <a:p>
            <a:r>
              <a:rPr lang="en-US" dirty="0"/>
              <a:t>Flight Operations team members Kyle Noland, Tyler Noland and </a:t>
            </a:r>
            <a:r>
              <a:rPr lang="en-US" dirty="0" err="1"/>
              <a:t>Yashica</a:t>
            </a:r>
            <a:r>
              <a:rPr lang="en-US" dirty="0"/>
              <a:t> Khatri</a:t>
            </a:r>
          </a:p>
        </p:txBody>
      </p:sp>
    </p:spTree>
    <p:extLst>
      <p:ext uri="{BB962C8B-B14F-4D97-AF65-F5344CB8AC3E}">
        <p14:creationId xmlns:p14="http://schemas.microsoft.com/office/powerpoint/2010/main" val="410436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5208814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br>
              <a:rPr lang="en-US" sz="2400" dirty="0"/>
            </a:br>
            <a:r>
              <a:rPr lang="en-US" sz="2800" dirty="0"/>
              <a:t>Madison Padilla</a:t>
            </a:r>
            <a:br>
              <a:rPr lang="en-US" sz="2800" dirty="0"/>
            </a:br>
            <a:r>
              <a:rPr lang="en-US" sz="2800" dirty="0"/>
              <a:t>padillm3@my.erau.edu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000" i="1" dirty="0"/>
            </a:b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5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FD189B-E31F-4E30-99CB-1B0510C1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Overview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BF5CA-88E0-4CE4-8A73-22EC3CA61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C330E3-A10F-4C93-96EB-19C98B17A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Ground system overview</a:t>
            </a:r>
          </a:p>
          <a:p>
            <a:r>
              <a:rPr lang="en-US" sz="2400" dirty="0"/>
              <a:t>Ground system breakdown</a:t>
            </a:r>
          </a:p>
          <a:p>
            <a:r>
              <a:rPr lang="en-US" sz="2400" dirty="0"/>
              <a:t>Graphic user interface (GUI) layout </a:t>
            </a:r>
          </a:p>
          <a:p>
            <a:r>
              <a:rPr lang="en-US" sz="2400" dirty="0"/>
              <a:t>Flight dynamics overview</a:t>
            </a:r>
          </a:p>
          <a:p>
            <a:r>
              <a:rPr lang="en-US" sz="2400" dirty="0"/>
              <a:t>Flight dynamics analysis </a:t>
            </a:r>
          </a:p>
          <a:p>
            <a:r>
              <a:rPr lang="en-US" sz="2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53347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FD189B-E31F-4E30-99CB-1B0510C1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Ground System Overview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BF5CA-88E0-4CE4-8A73-22EC3CA61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C330E3-A10F-4C93-96EB-19C98B17A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ground system to provide a </a:t>
            </a:r>
            <a:r>
              <a:rPr lang="en-US" sz="2400" u="sng" dirty="0"/>
              <a:t>G</a:t>
            </a:r>
            <a:r>
              <a:rPr lang="en-US" sz="2400" dirty="0"/>
              <a:t>raphical </a:t>
            </a:r>
            <a:r>
              <a:rPr lang="en-US" sz="2400" u="sng" dirty="0"/>
              <a:t>U</a:t>
            </a:r>
            <a:r>
              <a:rPr lang="en-US" sz="2400" dirty="0"/>
              <a:t>ser </a:t>
            </a:r>
            <a:r>
              <a:rPr lang="en-US" sz="2400" u="sng" dirty="0"/>
              <a:t>I</a:t>
            </a:r>
            <a:r>
              <a:rPr lang="en-US" sz="2400" dirty="0"/>
              <a:t>nterface (GUI) that is able to connect to </a:t>
            </a:r>
            <a:r>
              <a:rPr lang="en-US" sz="2400" dirty="0" err="1"/>
              <a:t>EagleSat</a:t>
            </a:r>
            <a:r>
              <a:rPr lang="en-US" sz="2400" dirty="0"/>
              <a:t>-I through a serial connection to the </a:t>
            </a:r>
            <a:r>
              <a:rPr lang="en-US" sz="2400" u="sng" dirty="0"/>
              <a:t>T</a:t>
            </a:r>
            <a:r>
              <a:rPr lang="en-US" sz="2400" dirty="0"/>
              <a:t>erminal </a:t>
            </a:r>
            <a:r>
              <a:rPr lang="en-US" sz="2400" u="sng" dirty="0"/>
              <a:t>N</a:t>
            </a:r>
            <a:r>
              <a:rPr lang="en-US" sz="2400" dirty="0"/>
              <a:t>ode </a:t>
            </a:r>
            <a:r>
              <a:rPr lang="en-US" sz="2400" u="sng" dirty="0"/>
              <a:t>C</a:t>
            </a:r>
            <a:r>
              <a:rPr lang="en-US" sz="2400" dirty="0"/>
              <a:t>ontroller (TNC)</a:t>
            </a:r>
          </a:p>
          <a:p>
            <a:r>
              <a:rPr lang="en-US" sz="2400" dirty="0"/>
              <a:t>View, save, observe and process data from </a:t>
            </a:r>
            <a:r>
              <a:rPr lang="en-US" sz="2400" dirty="0" err="1"/>
              <a:t>EagleSat</a:t>
            </a:r>
            <a:r>
              <a:rPr lang="en-US" sz="2400" dirty="0"/>
              <a:t>-I</a:t>
            </a:r>
          </a:p>
          <a:p>
            <a:r>
              <a:rPr lang="en-US" sz="2400" u="sng" dirty="0"/>
              <a:t>Mat</a:t>
            </a:r>
            <a:r>
              <a:rPr lang="en-US" sz="2400" dirty="0"/>
              <a:t>rix </a:t>
            </a:r>
            <a:r>
              <a:rPr lang="en-US" sz="2400" u="sng" dirty="0"/>
              <a:t>Lab</a:t>
            </a:r>
            <a:r>
              <a:rPr lang="en-US" sz="2400" dirty="0"/>
              <a:t>oratories (MATLAB) chosen for all ground station software</a:t>
            </a:r>
          </a:p>
        </p:txBody>
      </p:sp>
    </p:spTree>
    <p:extLst>
      <p:ext uri="{BB962C8B-B14F-4D97-AF65-F5344CB8AC3E}">
        <p14:creationId xmlns:p14="http://schemas.microsoft.com/office/powerpoint/2010/main" val="346848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344902-A797-4231-B90B-520D82D76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87" t="9712" r="33849" b="72799"/>
          <a:stretch/>
        </p:blipFill>
        <p:spPr>
          <a:xfrm>
            <a:off x="3257981" y="1092644"/>
            <a:ext cx="5676038" cy="497093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FD189B-E31F-4E30-99CB-1B0510C1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Ground System Breakdown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BF5CA-88E0-4CE4-8A73-22EC3CA61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5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146" b="3684"/>
          <a:stretch/>
        </p:blipFill>
        <p:spPr>
          <a:xfrm>
            <a:off x="31295" y="103904"/>
            <a:ext cx="12129409" cy="66501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6022" y="520999"/>
            <a:ext cx="957073" cy="3314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1500" b="1" dirty="0">
                <a:latin typeface="Times New Roman"/>
              </a:rPr>
              <a:t>1. Time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8823" y="520998"/>
            <a:ext cx="887806" cy="3314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1500" b="1" dirty="0">
                <a:latin typeface="Times New Roman"/>
              </a:rPr>
              <a:t>2. GPS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369" y="2574531"/>
            <a:ext cx="2121144" cy="3314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1500" b="1" dirty="0">
                <a:latin typeface="Times New Roman"/>
              </a:rPr>
              <a:t>3. Raw Data Output</a:t>
            </a:r>
            <a:r>
              <a:rPr lang="en-US" sz="15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89185" y="2412948"/>
            <a:ext cx="2109839" cy="3314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1500" b="1" dirty="0">
                <a:latin typeface="Times New Roman"/>
              </a:rPr>
              <a:t>4. Position and Velocity</a:t>
            </a:r>
            <a:r>
              <a:rPr lang="en-US" sz="15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8836" y="5591953"/>
            <a:ext cx="1502642" cy="3314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1500" b="1" dirty="0">
                <a:latin typeface="Times New Roman"/>
              </a:rPr>
              <a:t>5. Data Source</a:t>
            </a:r>
            <a:r>
              <a:rPr lang="en-US" sz="1500" b="1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4468" y="3561801"/>
            <a:ext cx="3031776" cy="20836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85763" indent="-385763">
              <a:buAutoNum type="arabicPeriod"/>
            </a:pPr>
            <a:r>
              <a:rPr lang="en-US" dirty="0">
                <a:latin typeface="Times New Roman"/>
              </a:rPr>
              <a:t>Time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System Greenwich Mean Time (GMT)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System AZ Time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Satellite GMT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Satellite Mission Time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94468" y="3560628"/>
            <a:ext cx="303177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2.    GPS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GPS Lock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State Vector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Latitude and Longitude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Altitude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Number of satellite locks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94468" y="3561800"/>
            <a:ext cx="3031776" cy="3788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3.   Raw Data Output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94468" y="3559454"/>
            <a:ext cx="3031776" cy="9470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85763" indent="-385763">
              <a:buAutoNum type="arabicPeriod" startAt="4"/>
            </a:pPr>
            <a:r>
              <a:rPr lang="en-US" dirty="0">
                <a:latin typeface="Times New Roman"/>
              </a:rPr>
              <a:t>Position and Velocity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X, Y, Z position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X, Y, Z velocity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94468" y="3559455"/>
            <a:ext cx="3031776" cy="12312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5.  Data Source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Buttons for real-time or playback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Save and exit</a:t>
            </a:r>
          </a:p>
        </p:txBody>
      </p:sp>
    </p:spTree>
    <p:extLst>
      <p:ext uri="{BB962C8B-B14F-4D97-AF65-F5344CB8AC3E}">
        <p14:creationId xmlns:p14="http://schemas.microsoft.com/office/powerpoint/2010/main" val="38718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FD189B-E31F-4E30-99CB-1B0510C1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Flight Dynamics Overview	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BF5CA-88E0-4CE4-8A73-22EC3CA61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C330E3-A10F-4C93-96EB-19C98B17A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Main objective: To calculate and incorporate drag in order to predict the deorbit time on the </a:t>
            </a:r>
            <a:r>
              <a:rPr lang="en-US" sz="2400" dirty="0" err="1"/>
              <a:t>EagleSat</a:t>
            </a:r>
            <a:r>
              <a:rPr lang="en-US" sz="2400" dirty="0"/>
              <a:t>-I</a:t>
            </a:r>
          </a:p>
          <a:p>
            <a:r>
              <a:rPr lang="en-US" sz="2400" dirty="0"/>
              <a:t>Orbital Predictions:</a:t>
            </a:r>
          </a:p>
          <a:p>
            <a:pPr lvl="1"/>
            <a:r>
              <a:rPr lang="en-US" dirty="0">
                <a:latin typeface="+mn-lt"/>
              </a:rPr>
              <a:t>Altitude at apogee: 818.0 km</a:t>
            </a:r>
          </a:p>
          <a:p>
            <a:pPr lvl="1"/>
            <a:r>
              <a:rPr lang="en-US" dirty="0">
                <a:latin typeface="+mn-lt"/>
              </a:rPr>
              <a:t>Altitude at perigee: 453.0 km</a:t>
            </a:r>
          </a:p>
          <a:p>
            <a:pPr lvl="1"/>
            <a:r>
              <a:rPr lang="en-US" dirty="0">
                <a:latin typeface="+mn-lt"/>
              </a:rPr>
              <a:t>Inclination: 97.7°</a:t>
            </a:r>
          </a:p>
          <a:p>
            <a:pPr lvl="1"/>
            <a:r>
              <a:rPr lang="en-US" dirty="0">
                <a:latin typeface="+mn-lt"/>
              </a:rPr>
              <a:t>Launch date: November 18, 2017</a:t>
            </a:r>
          </a:p>
          <a:p>
            <a:r>
              <a:rPr lang="en-US" sz="2400" dirty="0"/>
              <a:t>All flight dynamics analysis was done in Systems Tool Kit 11 (STK)</a:t>
            </a:r>
          </a:p>
          <a:p>
            <a:r>
              <a:rPr lang="en-US" sz="2400" dirty="0"/>
              <a:t>Two-Line Element sets for </a:t>
            </a:r>
            <a:r>
              <a:rPr lang="en-US" sz="2400" dirty="0" err="1"/>
              <a:t>EagleSat</a:t>
            </a:r>
            <a:r>
              <a:rPr lang="en-US" sz="2400" dirty="0"/>
              <a:t>-I were obtained from Space-Track.org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2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FD189B-E31F-4E30-99CB-1B0510C1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STK Simulation Example	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BF5CA-88E0-4CE4-8A73-22EC3CA61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C330E3-A10F-4C93-96EB-19C98B17A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40" y="1045652"/>
            <a:ext cx="10026121" cy="498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8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FD189B-E31F-4E30-99CB-1B0510C1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Flight Dynamics – Coverage	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BF5CA-88E0-4CE4-8A73-22EC3CA61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E83223D-65F5-4307-AC1E-93F4A11861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068246"/>
              </p:ext>
            </p:extLst>
          </p:nvPr>
        </p:nvGraphicFramePr>
        <p:xfrm>
          <a:off x="291532" y="3429000"/>
          <a:ext cx="11645658" cy="2069326"/>
        </p:xfrm>
        <a:graphic>
          <a:graphicData uri="http://schemas.openxmlformats.org/drawingml/2006/table">
            <a:tbl>
              <a:tblPr/>
              <a:tblGrid>
                <a:gridCol w="1354347">
                  <a:extLst>
                    <a:ext uri="{9D8B030D-6E8A-4147-A177-3AD203B41FA5}">
                      <a16:colId xmlns:a16="http://schemas.microsoft.com/office/drawing/2014/main" val="2895335901"/>
                    </a:ext>
                  </a:extLst>
                </a:gridCol>
                <a:gridCol w="1726674">
                  <a:extLst>
                    <a:ext uri="{9D8B030D-6E8A-4147-A177-3AD203B41FA5}">
                      <a16:colId xmlns:a16="http://schemas.microsoft.com/office/drawing/2014/main" val="3776631369"/>
                    </a:ext>
                  </a:extLst>
                </a:gridCol>
                <a:gridCol w="1424315">
                  <a:extLst>
                    <a:ext uri="{9D8B030D-6E8A-4147-A177-3AD203B41FA5}">
                      <a16:colId xmlns:a16="http://schemas.microsoft.com/office/drawing/2014/main" val="70669419"/>
                    </a:ext>
                  </a:extLst>
                </a:gridCol>
                <a:gridCol w="2054014">
                  <a:extLst>
                    <a:ext uri="{9D8B030D-6E8A-4147-A177-3AD203B41FA5}">
                      <a16:colId xmlns:a16="http://schemas.microsoft.com/office/drawing/2014/main" val="403653021"/>
                    </a:ext>
                  </a:extLst>
                </a:gridCol>
                <a:gridCol w="1244404">
                  <a:extLst>
                    <a:ext uri="{9D8B030D-6E8A-4147-A177-3AD203B41FA5}">
                      <a16:colId xmlns:a16="http://schemas.microsoft.com/office/drawing/2014/main" val="2263093652"/>
                    </a:ext>
                  </a:extLst>
                </a:gridCol>
                <a:gridCol w="1068238">
                  <a:extLst>
                    <a:ext uri="{9D8B030D-6E8A-4147-A177-3AD203B41FA5}">
                      <a16:colId xmlns:a16="http://schemas.microsoft.com/office/drawing/2014/main" val="1074144118"/>
                    </a:ext>
                  </a:extLst>
                </a:gridCol>
                <a:gridCol w="929552">
                  <a:extLst>
                    <a:ext uri="{9D8B030D-6E8A-4147-A177-3AD203B41FA5}">
                      <a16:colId xmlns:a16="http://schemas.microsoft.com/office/drawing/2014/main" val="3689366944"/>
                    </a:ext>
                  </a:extLst>
                </a:gridCol>
                <a:gridCol w="1844114">
                  <a:extLst>
                    <a:ext uri="{9D8B030D-6E8A-4147-A177-3AD203B41FA5}">
                      <a16:colId xmlns:a16="http://schemas.microsoft.com/office/drawing/2014/main" val="1396478420"/>
                    </a:ext>
                  </a:extLst>
                </a:gridCol>
              </a:tblGrid>
              <a:tr h="3029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EagleSat1-To-ERAU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8330477"/>
                  </a:ext>
                </a:extLst>
              </a:tr>
              <a:tr h="428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Start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End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Duration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Optimal Downlink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866551"/>
                  </a:ext>
                </a:extLst>
              </a:tr>
              <a:tr h="428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Access Number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UTC Start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Local Start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UTC End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Local Time End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 Seconds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 Minutes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Yes/No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696516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3/28/18 6:50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11:50:14 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3/28/18 7:02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12:02:18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724.082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294784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3/28/18 8:24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1:24:49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3/28/18 8:39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1:39:32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882.645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724202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3/28/18 10:05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3:05:48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3/28/18 10:12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3:12:56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428.64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3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52774"/>
                  </a:ext>
                </a:extLst>
              </a:tr>
            </a:tbl>
          </a:graphicData>
        </a:graphic>
      </p:graphicFrame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6EF9761-B738-4465-9DA4-B6E22A88903D}"/>
              </a:ext>
            </a:extLst>
          </p:cNvPr>
          <p:cNvSpPr txBox="1">
            <a:spLocks/>
          </p:cNvSpPr>
          <p:nvPr/>
        </p:nvSpPr>
        <p:spPr>
          <a:xfrm>
            <a:off x="451692" y="1123723"/>
            <a:ext cx="11325339" cy="2305278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Predicted passes over Ground Station (located in ERAU’s AXFAB)</a:t>
            </a:r>
          </a:p>
          <a:p>
            <a:pPr lvl="1"/>
            <a:r>
              <a:rPr lang="en-US" dirty="0">
                <a:latin typeface="+mn-lt"/>
              </a:rPr>
              <a:t>3 to 6 passes per day</a:t>
            </a:r>
          </a:p>
          <a:p>
            <a:pPr lvl="1"/>
            <a:r>
              <a:rPr lang="en-US" dirty="0">
                <a:latin typeface="+mn-lt"/>
              </a:rPr>
              <a:t>2-3 passes within approx.  1-2 hours, separated by approx. 8-10 hour intervals</a:t>
            </a:r>
          </a:p>
          <a:p>
            <a:pPr lvl="1"/>
            <a:r>
              <a:rPr lang="en-US" dirty="0">
                <a:latin typeface="+mn-lt"/>
              </a:rPr>
              <a:t>Mean coverage time: approximately 10 minutes</a:t>
            </a:r>
          </a:p>
          <a:p>
            <a:r>
              <a:rPr lang="en-US" sz="2400" dirty="0">
                <a:latin typeface="+mn-lt"/>
              </a:rPr>
              <a:t>Optimal downlink </a:t>
            </a:r>
            <a:r>
              <a:rPr lang="en-US" sz="2400" dirty="0"/>
              <a:t>time was determined by the local start time and the duration of the pass</a:t>
            </a:r>
            <a:endParaRPr lang="en-US" sz="2400" dirty="0">
              <a:latin typeface="+mn-lt"/>
            </a:endParaRP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FD189B-E31F-4E30-99CB-1B0510C1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Flight Dynamics – Orbital Decay	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BF5CA-88E0-4CE4-8A73-22EC3CA61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C330E3-A10F-4C93-96EB-19C98B17A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Analysis for the orbital decay of </a:t>
            </a:r>
            <a:r>
              <a:rPr lang="en-US" sz="2400" dirty="0" err="1"/>
              <a:t>EagleSat</a:t>
            </a:r>
            <a:r>
              <a:rPr lang="en-US" sz="2400" dirty="0"/>
              <a:t>-I was based on the updated TLE’s provided</a:t>
            </a:r>
          </a:p>
          <a:p>
            <a:r>
              <a:rPr lang="en-US" sz="2400" dirty="0"/>
              <a:t>Calculations for the orbital decay were completed in STK</a:t>
            </a:r>
          </a:p>
          <a:p>
            <a:r>
              <a:rPr lang="en-US" sz="2400" dirty="0" err="1"/>
              <a:t>EagleSat</a:t>
            </a:r>
            <a:r>
              <a:rPr lang="en-US" sz="2400" dirty="0"/>
              <a:t>-I’s drag area was set </a:t>
            </a:r>
          </a:p>
          <a:p>
            <a:pPr marL="0" indent="0">
              <a:buNone/>
            </a:pPr>
            <a:r>
              <a:rPr lang="en-US" sz="2400" dirty="0"/>
              <a:t>   to 0.02 m^2 to accommodate </a:t>
            </a:r>
          </a:p>
          <a:p>
            <a:pPr marL="0" indent="0">
              <a:buNone/>
            </a:pPr>
            <a:r>
              <a:rPr lang="en-US" sz="2400" dirty="0"/>
              <a:t>   for tumbling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994741"/>
              </p:ext>
            </p:extLst>
          </p:nvPr>
        </p:nvGraphicFramePr>
        <p:xfrm>
          <a:off x="6093229" y="2427318"/>
          <a:ext cx="5486403" cy="3262919"/>
        </p:xfrm>
        <a:graphic>
          <a:graphicData uri="http://schemas.openxmlformats.org/drawingml/2006/table">
            <a:tbl>
              <a:tblPr/>
              <a:tblGrid>
                <a:gridCol w="1562306">
                  <a:extLst>
                    <a:ext uri="{9D8B030D-6E8A-4147-A177-3AD203B41FA5}">
                      <a16:colId xmlns:a16="http://schemas.microsoft.com/office/drawing/2014/main" val="2720310221"/>
                    </a:ext>
                  </a:extLst>
                </a:gridCol>
                <a:gridCol w="1635484">
                  <a:extLst>
                    <a:ext uri="{9D8B030D-6E8A-4147-A177-3AD203B41FA5}">
                      <a16:colId xmlns:a16="http://schemas.microsoft.com/office/drawing/2014/main" val="503188831"/>
                    </a:ext>
                  </a:extLst>
                </a:gridCol>
                <a:gridCol w="2288613">
                  <a:extLst>
                    <a:ext uri="{9D8B030D-6E8A-4147-A177-3AD203B41FA5}">
                      <a16:colId xmlns:a16="http://schemas.microsoft.com/office/drawing/2014/main" val="3176604457"/>
                    </a:ext>
                  </a:extLst>
                </a:gridCol>
              </a:tblGrid>
              <a:tr h="593258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Simulation 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Start Date (mm/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yyyy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Projected Orbital Decay (Years)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06044"/>
                  </a:ext>
                </a:extLst>
              </a:tr>
              <a:tr h="29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11/18/2017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744489"/>
                  </a:ext>
                </a:extLst>
              </a:tr>
              <a:tr h="29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1/25/2018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092910"/>
                  </a:ext>
                </a:extLst>
              </a:tr>
              <a:tr h="29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2/8/2018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949624"/>
                  </a:ext>
                </a:extLst>
              </a:tr>
              <a:tr h="29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2/15/2018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943518"/>
                  </a:ext>
                </a:extLst>
              </a:tr>
              <a:tr h="29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2/22/2018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130711"/>
                  </a:ext>
                </a:extLst>
              </a:tr>
              <a:tr h="29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3/1/2018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408774"/>
                  </a:ext>
                </a:extLst>
              </a:tr>
              <a:tr h="29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3/8/2018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330227"/>
                  </a:ext>
                </a:extLst>
              </a:tr>
              <a:tr h="29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3/22/2018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88644"/>
                  </a:ext>
                </a:extLst>
              </a:tr>
              <a:tr h="29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3/28/2018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974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092413"/>
      </p:ext>
    </p:extLst>
  </p:cSld>
  <p:clrMapOvr>
    <a:masterClrMapping/>
  </p:clrMapOvr>
</p:sld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8" ma:contentTypeDescription="Create a new document." ma:contentTypeScope="" ma:versionID="ed056947fda744ee162cbb54c240b43a">
  <xsd:schema xmlns:xsd="http://www.w3.org/2001/XMLSchema" xmlns:xs="http://www.w3.org/2001/XMLSchema" xmlns:p="http://schemas.microsoft.com/office/2006/metadata/properties" xmlns:ns2="2bf2d388-9b68-4952-9bcd-945bcd3bc124" xmlns:ns3="6c160ac7-2e9f-4006-94dd-bfed52f16d06" xmlns:ns4="bf192eb6-175c-4ee1-9b68-ebc3cf1a256d" targetNamespace="http://schemas.microsoft.com/office/2006/metadata/properties" ma:root="true" ma:fieldsID="60e443b6f41411c0bc39abfbb61deef7" ns2:_="" ns3:_="" ns4:_="">
    <xsd:import namespace="2bf2d388-9b68-4952-9bcd-945bcd3bc124"/>
    <xsd:import namespace="6c160ac7-2e9f-4006-94dd-bfed52f16d06"/>
    <xsd:import namespace="bf192eb6-175c-4ee1-9b68-ebc3cf1a25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92eb6-175c-4ee1-9b68-ebc3cf1a2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RHCWVWTZRMYC-44-1090</_dlc_DocId>
    <_dlc_DocIdUrl xmlns="2bf2d388-9b68-4952-9bcd-945bcd3bc124">
      <Url>https://myerauedu.sharepoint.com/teams/PR_College_of_Engineering/PC_EAGLESAT/_layouts/15/DocIdRedir.aspx?ID=RHCWVWTZRMYC-44-1090</Url>
      <Description>RHCWVWTZRMYC-44-1090</Description>
    </_dlc_DocIdUrl>
    <SharedWithUsers xmlns="6c160ac7-2e9f-4006-94dd-bfed52f16d06">
      <UserInfo>
        <DisplayName>Haiberg, Parker J.</DisplayName>
        <AccountId>265</AccountId>
        <AccountType/>
      </UserInfo>
      <UserInfo>
        <DisplayName>Parra, Anthony W.</DisplayName>
        <AccountId>266</AccountId>
        <AccountType/>
      </UserInfo>
      <UserInfo>
        <DisplayName>Roper, Gabriel</DisplayName>
        <AccountId>267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7FA722F-5598-4493-86B8-19A51B6AF9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C7758B-63F3-4140-B3E2-1FCB31BFBB31}">
  <ds:schemaRefs>
    <ds:schemaRef ds:uri="http://schemas.microsoft.com/sharepoint/event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08535F66-BE88-42BC-8294-A75D96A18B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bf192eb6-175c-4ee1-9b68-ebc3cf1a2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EC14B32-85E0-4BEB-B491-C4BBFEC96CB9}">
  <ds:schemaRefs>
    <ds:schemaRef ds:uri="http://purl.org/dc/terms/"/>
    <ds:schemaRef ds:uri="http://schemas.microsoft.com/office/2006/documentManagement/types"/>
    <ds:schemaRef ds:uri="http://www.w3.org/XML/1998/namespace"/>
    <ds:schemaRef ds:uri="bf192eb6-175c-4ee1-9b68-ebc3cf1a256d"/>
    <ds:schemaRef ds:uri="http://purl.org/dc/elements/1.1/"/>
    <ds:schemaRef ds:uri="http://schemas.microsoft.com/office/infopath/2007/PartnerControls"/>
    <ds:schemaRef ds:uri="http://schemas.microsoft.com/office/2006/metadata/properties"/>
    <ds:schemaRef ds:uri="6c160ac7-2e9f-4006-94dd-bfed52f16d06"/>
    <ds:schemaRef ds:uri="http://schemas.openxmlformats.org/package/2006/metadata/core-properties"/>
    <ds:schemaRef ds:uri="2bf2d388-9b68-4952-9bcd-945bcd3bc12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502</Words>
  <Application>Microsoft Office PowerPoint</Application>
  <PresentationFormat>Widescreen</PresentationFormat>
  <Paragraphs>152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Tahoma</vt:lpstr>
      <vt:lpstr>Times New Roman</vt:lpstr>
      <vt:lpstr>EagleSat Theme</vt:lpstr>
      <vt:lpstr>PowerPoint Presentation</vt:lpstr>
      <vt:lpstr>Overview</vt:lpstr>
      <vt:lpstr>Ground System Overview</vt:lpstr>
      <vt:lpstr>Ground System Breakdown</vt:lpstr>
      <vt:lpstr>PowerPoint Presentation</vt:lpstr>
      <vt:lpstr>Flight Dynamics Overview </vt:lpstr>
      <vt:lpstr>STK Simulation Example </vt:lpstr>
      <vt:lpstr>Flight Dynamics – Coverage </vt:lpstr>
      <vt:lpstr>Flight Dynamics – Orbital Decay </vt:lpstr>
      <vt:lpstr>Acknowledgements</vt:lpstr>
      <vt:lpstr>Questions?   Madison Padilla padillm3@my.erau.edu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Jackson</dc:creator>
  <cp:lastModifiedBy>Madison Padilla</cp:lastModifiedBy>
  <cp:revision>76</cp:revision>
  <dcterms:modified xsi:type="dcterms:W3CDTF">2018-03-31T03:00:00Z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151e26bb-593c-4a5c-a24f-1c9b2685053a</vt:lpwstr>
  </property>
</Properties>
</file>